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1"/>
  </p:notesMasterIdLst>
  <p:sldIdLst>
    <p:sldId id="357" r:id="rId2"/>
    <p:sldId id="368" r:id="rId3"/>
    <p:sldId id="365" r:id="rId4"/>
    <p:sldId id="264" r:id="rId5"/>
    <p:sldId id="359" r:id="rId6"/>
    <p:sldId id="351" r:id="rId7"/>
    <p:sldId id="353" r:id="rId8"/>
    <p:sldId id="352" r:id="rId9"/>
    <p:sldId id="366" r:id="rId10"/>
    <p:sldId id="344" r:id="rId11"/>
    <p:sldId id="367" r:id="rId12"/>
    <p:sldId id="318" r:id="rId13"/>
    <p:sldId id="369" r:id="rId14"/>
    <p:sldId id="342" r:id="rId15"/>
    <p:sldId id="322" r:id="rId16"/>
    <p:sldId id="355" r:id="rId17"/>
    <p:sldId id="356" r:id="rId18"/>
    <p:sldId id="278" r:id="rId19"/>
    <p:sldId id="31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B8954-7C68-470A-A6F0-CB53A7783F17}"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6418C-F92B-4E74-84D5-40AC9D65FA03}" type="slidenum">
              <a:rPr lang="en-US" smtClean="0"/>
              <a:t>‹#›</a:t>
            </a:fld>
            <a:endParaRPr lang="en-US"/>
          </a:p>
        </p:txBody>
      </p:sp>
    </p:spTree>
    <p:extLst>
      <p:ext uri="{BB962C8B-B14F-4D97-AF65-F5344CB8AC3E}">
        <p14:creationId xmlns:p14="http://schemas.microsoft.com/office/powerpoint/2010/main" val="320927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6206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3647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128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3105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802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896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74982" indent="-174982"/>
            <a:endParaRPr b="0" dirty="0"/>
          </a:p>
        </p:txBody>
      </p:sp>
    </p:spTree>
    <p:extLst>
      <p:ext uri="{BB962C8B-B14F-4D97-AF65-F5344CB8AC3E}">
        <p14:creationId xmlns:p14="http://schemas.microsoft.com/office/powerpoint/2010/main" val="173751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184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pPr>
            <a:endParaRPr b="1" dirty="0"/>
          </a:p>
        </p:txBody>
      </p:sp>
    </p:spTree>
    <p:extLst>
      <p:ext uri="{BB962C8B-B14F-4D97-AF65-F5344CB8AC3E}">
        <p14:creationId xmlns:p14="http://schemas.microsoft.com/office/powerpoint/2010/main" val="166432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071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518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039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1315" y="6210249"/>
            <a:ext cx="853413" cy="3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8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798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279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027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43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23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828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33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937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0004699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studentaid.gov/fsa-id/create-account/personal-info" TargetMode="Externa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udentaid.gov/fsa-id/create-account/personal-info"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pixabay.com/en/question-board-chalk-school-12623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studentaid.gov/fsa-id/create-account/personal-info"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udentaid.gov/fsa-id/create-account/personal-info"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udentaid.gov/h/apply-for-aid/fafs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descr="Grass by the mountains">
            <a:extLst>
              <a:ext uri="{FF2B5EF4-FFF2-40B4-BE49-F238E27FC236}">
                <a16:creationId xmlns:a16="http://schemas.microsoft.com/office/drawing/2014/main" id="{C3D069F9-E78A-F235-4DC6-D1925F167700}"/>
              </a:ext>
            </a:extLst>
          </p:cNvPr>
          <p:cNvPicPr>
            <a:picLocks noChangeAspect="1"/>
          </p:cNvPicPr>
          <p:nvPr/>
        </p:nvPicPr>
        <p:blipFill rotWithShape="1">
          <a:blip r:embed="rId2"/>
          <a:srcRect l="19054" r="11894" b="-1"/>
          <a:stretch/>
        </p:blipFill>
        <p:spPr>
          <a:xfrm>
            <a:off x="5101771" y="10"/>
            <a:ext cx="7094361" cy="6857989"/>
          </a:xfrm>
          <a:prstGeom prst="rect">
            <a:avLst/>
          </a:prstGeom>
        </p:spPr>
      </p:pic>
      <p:sp>
        <p:nvSpPr>
          <p:cNvPr id="50" name="Rectangle 4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c 5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A99C03-C24D-22CF-AC0F-9E8DA1EE3CF3}"/>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endParaRPr lang="en-US" sz="4200" dirty="0">
              <a:solidFill>
                <a:srgbClr val="FFFFFF"/>
              </a:solidFill>
            </a:endParaRPr>
          </a:p>
          <a:p>
            <a:pPr algn="ctr"/>
            <a:r>
              <a:rPr lang="en-US" sz="4200" b="1" dirty="0">
                <a:solidFill>
                  <a:srgbClr val="FFFFFF"/>
                </a:solidFill>
              </a:rPr>
              <a:t>Montana Counselor Update Fall 2023</a:t>
            </a:r>
            <a:endParaRPr lang="en-US" sz="4200" dirty="0">
              <a:solidFill>
                <a:srgbClr val="FFFFFF"/>
              </a:solidFill>
            </a:endParaRPr>
          </a:p>
        </p:txBody>
      </p:sp>
      <p:sp>
        <p:nvSpPr>
          <p:cNvPr id="54" name="Oval 5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3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83">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91437" y="195308"/>
            <a:ext cx="5221185" cy="1882067"/>
          </a:xfrm>
        </p:spPr>
        <p:txBody>
          <a:bodyPr vert="horz" lIns="91440" tIns="45720" rIns="91440" bIns="45720" rtlCol="0" anchor="b">
            <a:normAutofit fontScale="90000"/>
          </a:bodyPr>
          <a:lstStyle/>
          <a:p>
            <a:r>
              <a:rPr lang="en-US" sz="3600" kern="1200" dirty="0">
                <a:solidFill>
                  <a:srgbClr val="FFFFFF"/>
                </a:solidFill>
                <a:latin typeface="+mj-lt"/>
                <a:ea typeface="+mj-ea"/>
                <a:cs typeface="+mj-cs"/>
              </a:rPr>
              <a:t>Inviting the Parent/Spouse</a:t>
            </a:r>
            <a:br>
              <a:rPr lang="en-US" sz="2400" kern="1200" dirty="0">
                <a:solidFill>
                  <a:srgbClr val="FFFFFF"/>
                </a:solidFill>
              </a:rPr>
            </a:br>
            <a:br>
              <a:rPr lang="en-US" sz="2400" kern="1200" dirty="0">
                <a:solidFill>
                  <a:srgbClr val="FFFFFF"/>
                </a:solidFill>
              </a:rPr>
            </a:br>
            <a:br>
              <a:rPr lang="en-US" sz="2400" dirty="0">
                <a:solidFill>
                  <a:srgbClr val="FFFFFF"/>
                </a:solidFill>
                <a:cs typeface="Calibri Light"/>
                <a:hlinkClick r:id="rId2">
                  <a:extLst>
                    <a:ext uri="{A12FA001-AC4F-418D-AE19-62706E023703}">
                      <ahyp:hlinkClr xmlns:ahyp="http://schemas.microsoft.com/office/drawing/2018/hyperlinkcolor" val="tx"/>
                    </a:ext>
                  </a:extLst>
                </a:hlinkClick>
              </a:rPr>
            </a:br>
            <a:br>
              <a:rPr lang="en-US" sz="2400" dirty="0">
                <a:solidFill>
                  <a:srgbClr val="FFFFFF"/>
                </a:solidFill>
                <a:hlinkClick r:id="rId2">
                  <a:extLst>
                    <a:ext uri="{A12FA001-AC4F-418D-AE19-62706E023703}">
                      <ahyp:hlinkClr xmlns:ahyp="http://schemas.microsoft.com/office/drawing/2018/hyperlinkcolor" val="tx"/>
                    </a:ext>
                  </a:extLst>
                </a:hlinkClick>
              </a:rPr>
            </a:br>
            <a:endParaRPr lang="en-US" sz="2400" kern="1200" dirty="0">
              <a:solidFill>
                <a:srgbClr val="FFFFFF"/>
              </a:solidFill>
              <a:latin typeface="+mj-lt"/>
              <a:ea typeface="+mj-ea"/>
              <a:cs typeface="+mj-cs"/>
            </a:endParaRPr>
          </a:p>
        </p:txBody>
      </p:sp>
      <p:sp>
        <p:nvSpPr>
          <p:cNvPr id="93" name="Freeform: Shape 85">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95" name="Freeform: Shape 87">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pic>
        <p:nvPicPr>
          <p:cNvPr id="12" name="Content Placeholder 5">
            <a:extLst>
              <a:ext uri="{FF2B5EF4-FFF2-40B4-BE49-F238E27FC236}">
                <a16:creationId xmlns:a16="http://schemas.microsoft.com/office/drawing/2014/main" id="{61FABD76-2FCA-4E85-AF77-0BCF6E61CF10}"/>
              </a:ext>
            </a:extLst>
          </p:cNvPr>
          <p:cNvPicPr>
            <a:picLocks noGrp="1" noChangeAspect="1"/>
          </p:cNvPicPr>
          <p:nvPr>
            <p:ph sz="half" idx="1"/>
          </p:nvPr>
        </p:nvPicPr>
        <p:blipFill>
          <a:blip r:embed="rId3"/>
          <a:stretch>
            <a:fillRect/>
          </a:stretch>
        </p:blipFill>
        <p:spPr>
          <a:xfrm>
            <a:off x="800029" y="1136342"/>
            <a:ext cx="5004000" cy="5422036"/>
          </a:xfrm>
          <a:prstGeom prst="rect">
            <a:avLst/>
          </a:prstGeom>
        </p:spPr>
      </p:pic>
      <p:pic>
        <p:nvPicPr>
          <p:cNvPr id="13" name="Content Placeholder 6">
            <a:extLst>
              <a:ext uri="{FF2B5EF4-FFF2-40B4-BE49-F238E27FC236}">
                <a16:creationId xmlns:a16="http://schemas.microsoft.com/office/drawing/2014/main" id="{1A807F42-847F-461F-B383-D1B14E57BEB7}"/>
              </a:ext>
            </a:extLst>
          </p:cNvPr>
          <p:cNvPicPr>
            <a:picLocks noChangeAspect="1"/>
          </p:cNvPicPr>
          <p:nvPr/>
        </p:nvPicPr>
        <p:blipFill>
          <a:blip r:embed="rId4"/>
          <a:stretch>
            <a:fillRect/>
          </a:stretch>
        </p:blipFill>
        <p:spPr>
          <a:xfrm>
            <a:off x="6952398" y="830059"/>
            <a:ext cx="5004000" cy="4887848"/>
          </a:xfrm>
          <a:prstGeom prst="rect">
            <a:avLst/>
          </a:prstGeom>
        </p:spPr>
      </p:pic>
    </p:spTree>
    <p:extLst>
      <p:ext uri="{BB962C8B-B14F-4D97-AF65-F5344CB8AC3E}">
        <p14:creationId xmlns:p14="http://schemas.microsoft.com/office/powerpoint/2010/main" val="265462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83">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91437" y="195308"/>
            <a:ext cx="5221185" cy="1882067"/>
          </a:xfrm>
        </p:spPr>
        <p:txBody>
          <a:bodyPr vert="horz" lIns="91440" tIns="45720" rIns="91440" bIns="45720" rtlCol="0" anchor="b">
            <a:normAutofit fontScale="90000"/>
          </a:bodyPr>
          <a:lstStyle/>
          <a:p>
            <a:r>
              <a:rPr lang="en-US" sz="3600" dirty="0"/>
              <a:t>Student Other circumstances</a:t>
            </a:r>
            <a:br>
              <a:rPr lang="en-US" sz="2400" kern="1200" dirty="0">
                <a:solidFill>
                  <a:srgbClr val="FFFFFF"/>
                </a:solidFill>
              </a:rPr>
            </a:br>
            <a:br>
              <a:rPr lang="en-US" sz="2400" kern="1200" dirty="0">
                <a:solidFill>
                  <a:srgbClr val="FFFFFF"/>
                </a:solidFill>
              </a:rPr>
            </a:br>
            <a:br>
              <a:rPr lang="en-US" sz="2400" dirty="0">
                <a:solidFill>
                  <a:srgbClr val="FFFFFF"/>
                </a:solidFill>
                <a:cs typeface="Calibri Light"/>
                <a:hlinkClick r:id="rId2">
                  <a:extLst>
                    <a:ext uri="{A12FA001-AC4F-418D-AE19-62706E023703}">
                      <ahyp:hlinkClr xmlns:ahyp="http://schemas.microsoft.com/office/drawing/2018/hyperlinkcolor" val="tx"/>
                    </a:ext>
                  </a:extLst>
                </a:hlinkClick>
              </a:rPr>
            </a:br>
            <a:br>
              <a:rPr lang="en-US" sz="2400" dirty="0">
                <a:solidFill>
                  <a:srgbClr val="FFFFFF"/>
                </a:solidFill>
                <a:hlinkClick r:id="rId2">
                  <a:extLst>
                    <a:ext uri="{A12FA001-AC4F-418D-AE19-62706E023703}">
                      <ahyp:hlinkClr xmlns:ahyp="http://schemas.microsoft.com/office/drawing/2018/hyperlinkcolor" val="tx"/>
                    </a:ext>
                  </a:extLst>
                </a:hlinkClick>
              </a:rPr>
            </a:br>
            <a:endParaRPr lang="en-US" sz="2400" kern="1200" dirty="0">
              <a:solidFill>
                <a:srgbClr val="FFFFFF"/>
              </a:solidFill>
              <a:latin typeface="+mj-lt"/>
              <a:ea typeface="+mj-ea"/>
              <a:cs typeface="+mj-cs"/>
            </a:endParaRPr>
          </a:p>
        </p:txBody>
      </p:sp>
      <p:sp>
        <p:nvSpPr>
          <p:cNvPr id="93" name="Freeform: Shape 85">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95" name="Freeform: Shape 87">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4" name="Subtitle 3">
            <a:extLst>
              <a:ext uri="{FF2B5EF4-FFF2-40B4-BE49-F238E27FC236}">
                <a16:creationId xmlns:a16="http://schemas.microsoft.com/office/drawing/2014/main" id="{8304FA1B-7129-476C-8876-D23968AD5EC4}"/>
              </a:ext>
            </a:extLst>
          </p:cNvPr>
          <p:cNvSpPr>
            <a:spLocks noGrp="1"/>
          </p:cNvSpPr>
          <p:nvPr>
            <p:ph type="subTitle" idx="1"/>
          </p:nvPr>
        </p:nvSpPr>
        <p:spPr>
          <a:xfrm>
            <a:off x="0" y="959536"/>
            <a:ext cx="6533965" cy="5898464"/>
          </a:xfrm>
        </p:spPr>
        <p:txBody>
          <a:bodyPr/>
          <a:lstStyle/>
          <a:p>
            <a:r>
              <a:rPr lang="en-US" dirty="0"/>
              <a:t>Student will be asked about Homelessness. </a:t>
            </a:r>
          </a:p>
          <a:p>
            <a:endParaRPr lang="en-US" dirty="0"/>
          </a:p>
        </p:txBody>
      </p:sp>
      <p:pic>
        <p:nvPicPr>
          <p:cNvPr id="14" name="Picture 2" descr="Screenshot continuation of the Personal Circumstances section, which asks the student if they were homeless or self-supporting and at risk for homelessness on or after July 1, 2023.">
            <a:extLst>
              <a:ext uri="{FF2B5EF4-FFF2-40B4-BE49-F238E27FC236}">
                <a16:creationId xmlns:a16="http://schemas.microsoft.com/office/drawing/2014/main" id="{B69CB3AA-3C6D-4F3A-97EF-BED8D061A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426" y="1381897"/>
            <a:ext cx="3219112" cy="139095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91DCA37-688F-4565-8DB3-800BA03E09AC}"/>
              </a:ext>
            </a:extLst>
          </p:cNvPr>
          <p:cNvSpPr/>
          <p:nvPr/>
        </p:nvSpPr>
        <p:spPr>
          <a:xfrm>
            <a:off x="473012" y="2789085"/>
            <a:ext cx="6096000" cy="646331"/>
          </a:xfrm>
          <a:prstGeom prst="rect">
            <a:avLst/>
          </a:prstGeom>
        </p:spPr>
        <p:txBody>
          <a:bodyPr>
            <a:spAutoFit/>
          </a:bodyPr>
          <a:lstStyle/>
          <a:p>
            <a:r>
              <a:rPr lang="en-US" dirty="0"/>
              <a:t>or Unusual Circumstance that prevent them from contacting their parent(s). (Dependent students only)</a:t>
            </a:r>
          </a:p>
        </p:txBody>
      </p:sp>
      <p:pic>
        <p:nvPicPr>
          <p:cNvPr id="16" name="Picture 15"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a:extLst>
              <a:ext uri="{FF2B5EF4-FFF2-40B4-BE49-F238E27FC236}">
                <a16:creationId xmlns:a16="http://schemas.microsoft.com/office/drawing/2014/main" id="{AF69A550-4C21-4C3F-89E7-CBB4F8FE2695}"/>
              </a:ext>
            </a:extLst>
          </p:cNvPr>
          <p:cNvPicPr>
            <a:picLocks noChangeAspect="1"/>
          </p:cNvPicPr>
          <p:nvPr/>
        </p:nvPicPr>
        <p:blipFill>
          <a:blip r:embed="rId4"/>
          <a:stretch>
            <a:fillRect/>
          </a:stretch>
        </p:blipFill>
        <p:spPr>
          <a:xfrm>
            <a:off x="1296141" y="3641849"/>
            <a:ext cx="4029810" cy="2945382"/>
          </a:xfrm>
          <a:prstGeom prst="rect">
            <a:avLst/>
          </a:prstGeom>
          <a:ln w="12700">
            <a:solidFill>
              <a:schemeClr val="tx1"/>
            </a:solidFill>
          </a:ln>
        </p:spPr>
      </p:pic>
      <p:sp>
        <p:nvSpPr>
          <p:cNvPr id="6" name="Rectangle 5">
            <a:extLst>
              <a:ext uri="{FF2B5EF4-FFF2-40B4-BE49-F238E27FC236}">
                <a16:creationId xmlns:a16="http://schemas.microsoft.com/office/drawing/2014/main" id="{60CE070D-F9D0-4238-A480-A17EBB932D18}"/>
              </a:ext>
            </a:extLst>
          </p:cNvPr>
          <p:cNvSpPr/>
          <p:nvPr/>
        </p:nvSpPr>
        <p:spPr>
          <a:xfrm>
            <a:off x="6347771" y="996458"/>
            <a:ext cx="5761371" cy="923330"/>
          </a:xfrm>
          <a:prstGeom prst="rect">
            <a:avLst/>
          </a:prstGeom>
        </p:spPr>
        <p:txBody>
          <a:bodyPr wrap="square">
            <a:spAutoFit/>
          </a:bodyPr>
          <a:lstStyle/>
          <a:p>
            <a:r>
              <a:rPr lang="en-US" dirty="0"/>
              <a:t>If the parent just refuses to complete the FAFSA the student can select yes at this point and apply for Unsubsidized Loans Only.</a:t>
            </a:r>
          </a:p>
        </p:txBody>
      </p:sp>
      <p:pic>
        <p:nvPicPr>
          <p:cNvPr id="18" name="Picture 17" descr="Screenshot that informs the student that, based on their answers in the previous section, they are determined to be a dependent student. Below that, the student is asked if they would like to apply for a Direct Unsubsidized Loan only. ">
            <a:extLst>
              <a:ext uri="{FF2B5EF4-FFF2-40B4-BE49-F238E27FC236}">
                <a16:creationId xmlns:a16="http://schemas.microsoft.com/office/drawing/2014/main" id="{B0699E07-2D20-475C-9913-AD63BF8A0CA6}"/>
              </a:ext>
            </a:extLst>
          </p:cNvPr>
          <p:cNvPicPr>
            <a:picLocks noChangeAspect="1"/>
          </p:cNvPicPr>
          <p:nvPr/>
        </p:nvPicPr>
        <p:blipFill>
          <a:blip r:embed="rId5"/>
          <a:stretch>
            <a:fillRect/>
          </a:stretch>
        </p:blipFill>
        <p:spPr>
          <a:xfrm>
            <a:off x="6849027" y="2326803"/>
            <a:ext cx="4797517" cy="3163929"/>
          </a:xfrm>
          <a:prstGeom prst="rect">
            <a:avLst/>
          </a:prstGeom>
          <a:ln w="12700">
            <a:solidFill>
              <a:schemeClr val="tx1"/>
            </a:solidFill>
          </a:ln>
        </p:spPr>
      </p:pic>
    </p:spTree>
    <p:extLst>
      <p:ext uri="{BB962C8B-B14F-4D97-AF65-F5344CB8AC3E}">
        <p14:creationId xmlns:p14="http://schemas.microsoft.com/office/powerpoint/2010/main" val="425536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5" name="Rectangle 1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174866" y="1153572"/>
            <a:ext cx="3998117" cy="4461163"/>
          </a:xfrm>
          <a:prstGeom prst="rect">
            <a:avLst/>
          </a:prstGeom>
        </p:spPr>
        <p:txBody>
          <a:bodyPr spcFirstLastPara="1" vert="horz" lIns="91440" tIns="45720" rIns="91440" bIns="45720" rtlCol="0" anchor="ctr" anchorCtr="0">
            <a:normAutofit/>
          </a:bodyPr>
          <a:lstStyle/>
          <a:p>
            <a:r>
              <a:rPr lang="en-US" b="1" dirty="0">
                <a:ea typeface="+mj-lt"/>
                <a:cs typeface="+mj-lt"/>
              </a:rPr>
              <a:t>FAFSA Changes</a:t>
            </a:r>
            <a:endParaRPr lang="en-US" dirty="0"/>
          </a:p>
        </p:txBody>
      </p:sp>
      <p:sp>
        <p:nvSpPr>
          <p:cNvPr id="199" name="Arc 1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339090" y="0"/>
            <a:ext cx="6906491" cy="6538912"/>
          </a:xfrm>
        </p:spPr>
        <p:txBody>
          <a:bodyPr vert="horz" lIns="91440" tIns="45720" rIns="91440" bIns="45720" rtlCol="0" anchor="ctr">
            <a:normAutofit/>
          </a:bodyPr>
          <a:lstStyle/>
          <a:p>
            <a:pPr marL="457200" lvl="1" indent="0">
              <a:buNone/>
            </a:pPr>
            <a:r>
              <a:rPr lang="en-US" sz="1800" b="1" dirty="0"/>
              <a:t>Family size instead of Household size: </a:t>
            </a:r>
          </a:p>
          <a:p>
            <a:pPr marL="457200" lvl="1" indent="0">
              <a:buNone/>
            </a:pPr>
            <a:br>
              <a:rPr lang="en-US" sz="1500" b="1" dirty="0"/>
            </a:br>
            <a:r>
              <a:rPr lang="en-US" sz="1500" dirty="0"/>
              <a:t>The Family Size will be based on the number of dependents on the Taxes.</a:t>
            </a:r>
          </a:p>
          <a:p>
            <a:pPr lvl="2"/>
            <a:r>
              <a:rPr lang="en-US" sz="1500" dirty="0">
                <a:cs typeface="Calibri"/>
              </a:rPr>
              <a:t>Can be self reported</a:t>
            </a:r>
          </a:p>
          <a:p>
            <a:pPr marL="457200" lvl="1" indent="0">
              <a:buNone/>
            </a:pPr>
            <a:r>
              <a:rPr lang="en-US" sz="1800" b="1" dirty="0"/>
              <a:t>Asset information:</a:t>
            </a:r>
          </a:p>
          <a:p>
            <a:pPr lvl="1"/>
            <a:r>
              <a:rPr lang="en-US" sz="1500" dirty="0"/>
              <a:t>Value of family farms and small businesses will no longer be excluded from assets (if family is required to report assets. </a:t>
            </a:r>
          </a:p>
          <a:p>
            <a:pPr lvl="1"/>
            <a:r>
              <a:rPr lang="en-US" sz="1500" dirty="0"/>
              <a:t>Net worth is value of business or farm minus any debts owed against it.  Will need to list fair market value of land, livestock, crops.</a:t>
            </a:r>
          </a:p>
          <a:p>
            <a:pPr lvl="1"/>
            <a:r>
              <a:rPr lang="en-US" sz="1500" dirty="0"/>
              <a:t>Annual </a:t>
            </a:r>
            <a:r>
              <a:rPr lang="en-US" sz="1500" u="sng" dirty="0"/>
              <a:t>child support received</a:t>
            </a:r>
            <a:r>
              <a:rPr lang="en-US" sz="1500" dirty="0"/>
              <a:t>. Reported in the Calendar year.</a:t>
            </a:r>
          </a:p>
          <a:p>
            <a:pPr lvl="1"/>
            <a:r>
              <a:rPr lang="en-US" sz="1500" dirty="0"/>
              <a:t>Cash, savings, checking, time deposits and money market funds.</a:t>
            </a:r>
          </a:p>
          <a:p>
            <a:pPr lvl="1"/>
            <a:r>
              <a:rPr lang="en-US" sz="1500" dirty="0"/>
              <a:t>Net worth of investments, including real estate (excluding primary residence).</a:t>
            </a:r>
          </a:p>
          <a:p>
            <a:pPr lvl="1"/>
            <a:r>
              <a:rPr lang="en-US" sz="1500" dirty="0"/>
              <a:t>Adjusted net worth of business and/or farm. Excluding primary residence.</a:t>
            </a:r>
          </a:p>
          <a:p>
            <a:pPr lvl="1"/>
            <a:r>
              <a:rPr lang="en-US" sz="1500" dirty="0"/>
              <a:t>Asset protection allowance.</a:t>
            </a:r>
          </a:p>
          <a:p>
            <a:pPr lvl="1"/>
            <a:endParaRPr lang="en-US" sz="1000" dirty="0"/>
          </a:p>
          <a:p>
            <a:pPr marL="0"/>
            <a:endParaRPr lang="en-US" sz="1500" b="1" dirty="0"/>
          </a:p>
        </p:txBody>
      </p:sp>
    </p:spTree>
    <p:extLst>
      <p:ext uri="{BB962C8B-B14F-4D97-AF65-F5344CB8AC3E}">
        <p14:creationId xmlns:p14="http://schemas.microsoft.com/office/powerpoint/2010/main" val="403829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5" name="Rectangle 1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174866" y="1153572"/>
            <a:ext cx="3998117" cy="4461163"/>
          </a:xfrm>
          <a:prstGeom prst="rect">
            <a:avLst/>
          </a:prstGeom>
        </p:spPr>
        <p:txBody>
          <a:bodyPr spcFirstLastPara="1" vert="horz" lIns="91440" tIns="45720" rIns="91440" bIns="45720" rtlCol="0" anchor="ctr" anchorCtr="0">
            <a:normAutofit/>
          </a:bodyPr>
          <a:lstStyle/>
          <a:p>
            <a:r>
              <a:rPr lang="en-US" b="1" dirty="0">
                <a:ea typeface="+mj-lt"/>
                <a:cs typeface="+mj-lt"/>
              </a:rPr>
              <a:t>FAFSA Changes</a:t>
            </a:r>
            <a:endParaRPr lang="en-US" dirty="0"/>
          </a:p>
        </p:txBody>
      </p:sp>
      <p:sp>
        <p:nvSpPr>
          <p:cNvPr id="199" name="Arc 1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339090" y="1465488"/>
            <a:ext cx="6906491" cy="3031707"/>
          </a:xfrm>
        </p:spPr>
        <p:txBody>
          <a:bodyPr vert="horz" lIns="91440" tIns="45720" rIns="91440" bIns="45720" rtlCol="0" anchor="ctr">
            <a:normAutofit/>
          </a:bodyPr>
          <a:lstStyle/>
          <a:p>
            <a:pPr marL="457200" lvl="1" indent="0">
              <a:buNone/>
            </a:pPr>
            <a:r>
              <a:rPr lang="en-US" sz="2800" dirty="0"/>
              <a:t>INDEPENDENT STUDENTS AND PARENT INFO</a:t>
            </a:r>
          </a:p>
          <a:p>
            <a:pPr marL="457200" lvl="1" indent="0">
              <a:buNone/>
            </a:pPr>
            <a:endParaRPr lang="en-US" sz="2800" dirty="0"/>
          </a:p>
          <a:p>
            <a:pPr marL="457200" lvl="1" indent="0">
              <a:buNone/>
            </a:pPr>
            <a:r>
              <a:rPr lang="en-US" sz="1600" dirty="0"/>
              <a:t>Department cannot collect parent information from independent students starting with the 2024–25 award year</a:t>
            </a:r>
          </a:p>
          <a:p>
            <a:pPr marL="457200" lvl="1" indent="0">
              <a:buNone/>
            </a:pPr>
            <a:endParaRPr lang="en-US" sz="1600" dirty="0"/>
          </a:p>
          <a:p>
            <a:pPr marL="457200" lvl="1" indent="0">
              <a:buNone/>
            </a:pPr>
            <a:r>
              <a:rPr lang="en-US" sz="1600" dirty="0"/>
              <a:t>Schools that use parent information for health professions programs or institutional aid programs will need to find a new method</a:t>
            </a:r>
            <a:endParaRPr lang="en-US" sz="1500" dirty="0"/>
          </a:p>
          <a:p>
            <a:pPr lvl="1"/>
            <a:endParaRPr lang="en-US" sz="1000" dirty="0"/>
          </a:p>
          <a:p>
            <a:pPr marL="0"/>
            <a:endParaRPr lang="en-US" sz="1500" b="1" dirty="0"/>
          </a:p>
        </p:txBody>
      </p:sp>
    </p:spTree>
    <p:extLst>
      <p:ext uri="{BB962C8B-B14F-4D97-AF65-F5344CB8AC3E}">
        <p14:creationId xmlns:p14="http://schemas.microsoft.com/office/powerpoint/2010/main" val="217069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40430"/>
            <a:ext cx="5837808" cy="2206364"/>
          </a:xfrm>
        </p:spPr>
        <p:txBody>
          <a:bodyPr vert="horz" lIns="91440" tIns="45720" rIns="91440" bIns="45720" rtlCol="0">
            <a:normAutofit fontScale="90000"/>
          </a:bodyPr>
          <a:lstStyle/>
          <a:p>
            <a:r>
              <a:rPr lang="en-US" dirty="0">
                <a:ea typeface="Calibri Light"/>
                <a:cs typeface="Calibri Light"/>
              </a:rPr>
              <a:t>Student &amp; Parent are able to complete and sign the FAFSA at the same time</a:t>
            </a:r>
            <a:endParaRPr lang="en-US" kern="1200" dirty="0">
              <a:latin typeface="+mj-lt"/>
              <a:ea typeface="+mj-ea"/>
              <a:cs typeface="+mj-cs"/>
            </a:endParaRPr>
          </a:p>
        </p:txBody>
      </p:sp>
      <p:sp>
        <p:nvSpPr>
          <p:cNvPr id="33"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stretch>
            <a:fillRect/>
          </a:stretch>
        </p:blipFill>
        <p:spPr>
          <a:xfrm>
            <a:off x="6747029" y="350697"/>
            <a:ext cx="5224712" cy="4264360"/>
          </a:xfrm>
          <a:prstGeom prst="rect">
            <a:avLst/>
          </a:prstGeom>
        </p:spPr>
      </p:pic>
      <p:sp>
        <p:nvSpPr>
          <p:cNvPr id="35"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367183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599435" y="3217991"/>
            <a:ext cx="3473739" cy="1908902"/>
          </a:xfrm>
          <a:prstGeom prst="rect">
            <a:avLst/>
          </a:prstGeom>
        </p:spPr>
        <p:txBody>
          <a:bodyPr spcFirstLastPara="1" vert="horz" lIns="91440" tIns="45720" rIns="91440" bIns="45720" rtlCol="0" anchorCtr="0">
            <a:normAutofit/>
          </a:bodyPr>
          <a:lstStyle/>
          <a:p>
            <a:r>
              <a:rPr lang="en-US" kern="1200" dirty="0">
                <a:latin typeface="+mj-lt"/>
                <a:ea typeface="+mj-ea"/>
                <a:cs typeface="+mj-cs"/>
              </a:rPr>
              <a:t>VERIFICATION</a:t>
            </a:r>
            <a:br>
              <a:rPr lang="en-US" kern="1200" dirty="0"/>
            </a:br>
            <a:r>
              <a:rPr lang="en-US" dirty="0"/>
              <a:t>2024-2025</a:t>
            </a:r>
            <a:endParaRPr lang="en-US" kern="1200" dirty="0">
              <a:latin typeface="+mj-lt"/>
              <a:ea typeface="+mj-ea"/>
              <a:cs typeface="+mj-cs"/>
            </a:endParaRPr>
          </a:p>
        </p:txBody>
      </p:sp>
      <p:sp>
        <p:nvSpPr>
          <p:cNvPr id="247"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9"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5292133" y="-1395"/>
            <a:ext cx="6726342" cy="5443943"/>
          </a:xfrm>
        </p:spPr>
        <p:txBody>
          <a:bodyPr vert="horz" lIns="91440" tIns="45720" rIns="91440" bIns="45720" rtlCol="0" anchor="t">
            <a:normAutofit lnSpcReduction="10000"/>
          </a:bodyPr>
          <a:lstStyle/>
          <a:p>
            <a:pPr marL="57150" indent="0" algn="ctr">
              <a:spcAft>
                <a:spcPts val="1333"/>
              </a:spcAft>
              <a:buNone/>
            </a:pPr>
            <a:r>
              <a:rPr lang="en-US" sz="2500" b="1" dirty="0"/>
              <a:t>Three Categories</a:t>
            </a:r>
            <a:endParaRPr lang="en-US" sz="2500" dirty="0">
              <a:ea typeface="Calibri" panose="020F0502020204030204"/>
              <a:cs typeface="Calibri" panose="020F0502020204030204"/>
            </a:endParaRPr>
          </a:p>
          <a:p>
            <a:pPr marL="57150" indent="0">
              <a:spcAft>
                <a:spcPts val="1333"/>
              </a:spcAft>
              <a:buNone/>
            </a:pPr>
            <a:r>
              <a:rPr lang="en-US" sz="1500" b="1" dirty="0"/>
              <a:t>          V1 – Standard Verification Group – Items that must be Verified</a:t>
            </a:r>
            <a:endParaRPr lang="en-US" sz="1500" b="1" dirty="0">
              <a:ea typeface="Calibri"/>
              <a:cs typeface="Calibri"/>
            </a:endParaRPr>
          </a:p>
          <a:p>
            <a:pPr marL="57150" indent="0" algn="ctr">
              <a:spcAft>
                <a:spcPts val="1333"/>
              </a:spcAft>
              <a:buNone/>
            </a:pPr>
            <a:r>
              <a:rPr lang="en-US" sz="1500" b="1" dirty="0"/>
              <a:t>TAX FILERS</a:t>
            </a:r>
            <a:endParaRPr lang="en-US" sz="1500" b="1" dirty="0">
              <a:ea typeface="Calibri"/>
              <a:cs typeface="Calibri"/>
            </a:endParaRPr>
          </a:p>
          <a:p>
            <a:pPr marL="742950" lvl="1">
              <a:spcAft>
                <a:spcPts val="1333"/>
              </a:spcAft>
            </a:pPr>
            <a:r>
              <a:rPr lang="en-US" sz="1100" dirty="0"/>
              <a:t>Adjusted Gross Income</a:t>
            </a:r>
            <a:endParaRPr lang="en-US" sz="1100" dirty="0">
              <a:ea typeface="Calibri"/>
              <a:cs typeface="Calibri"/>
            </a:endParaRPr>
          </a:p>
          <a:p>
            <a:pPr marL="742950" lvl="1">
              <a:spcAft>
                <a:spcPts val="1333"/>
              </a:spcAft>
            </a:pPr>
            <a:r>
              <a:rPr lang="en-US" sz="1100" dirty="0"/>
              <a:t>US Income Tax Paid</a:t>
            </a:r>
            <a:endParaRPr lang="en-US" sz="1100" dirty="0">
              <a:ea typeface="Calibri"/>
              <a:cs typeface="Calibri"/>
            </a:endParaRPr>
          </a:p>
          <a:p>
            <a:pPr marL="742950" lvl="1">
              <a:spcAft>
                <a:spcPts val="1333"/>
              </a:spcAft>
            </a:pPr>
            <a:r>
              <a:rPr lang="en-US" sz="1100" dirty="0"/>
              <a:t>Untaxed Portions of IRA Distributions &amp; Pensions</a:t>
            </a:r>
            <a:endParaRPr lang="en-US" sz="1100" dirty="0">
              <a:ea typeface="Calibri"/>
              <a:cs typeface="Calibri"/>
            </a:endParaRPr>
          </a:p>
          <a:p>
            <a:pPr marL="742950" lvl="1">
              <a:spcAft>
                <a:spcPts val="1333"/>
              </a:spcAft>
            </a:pPr>
            <a:r>
              <a:rPr lang="en-US" sz="1100" dirty="0"/>
              <a:t>IRA Deductions &amp; Payments</a:t>
            </a:r>
            <a:endParaRPr lang="en-US" sz="1100" dirty="0">
              <a:ea typeface="Calibri"/>
              <a:cs typeface="Calibri"/>
            </a:endParaRPr>
          </a:p>
          <a:p>
            <a:pPr marL="742950" lvl="1">
              <a:spcAft>
                <a:spcPts val="1333"/>
              </a:spcAft>
            </a:pPr>
            <a:r>
              <a:rPr lang="en-US" sz="1100" dirty="0"/>
              <a:t>Tax Exempt Interest Income</a:t>
            </a:r>
            <a:endParaRPr lang="en-US" sz="1100" dirty="0">
              <a:ea typeface="Calibri"/>
              <a:cs typeface="Calibri"/>
            </a:endParaRPr>
          </a:p>
          <a:p>
            <a:pPr marL="742950" lvl="1">
              <a:spcAft>
                <a:spcPts val="1333"/>
              </a:spcAft>
            </a:pPr>
            <a:r>
              <a:rPr lang="en-US" sz="1100" dirty="0"/>
              <a:t>Education Credits</a:t>
            </a:r>
            <a:endParaRPr lang="en-US" sz="1500" dirty="0"/>
          </a:p>
          <a:p>
            <a:pPr marL="514350" lvl="1" indent="0" algn="ctr">
              <a:spcAft>
                <a:spcPts val="1333"/>
              </a:spcAft>
              <a:buNone/>
            </a:pPr>
            <a:r>
              <a:rPr lang="en-US" sz="1500" b="1" dirty="0"/>
              <a:t>Non-Tax Filers</a:t>
            </a:r>
            <a:endParaRPr lang="en-US" sz="1500" dirty="0">
              <a:cs typeface="Calibri"/>
            </a:endParaRPr>
          </a:p>
          <a:p>
            <a:pPr marL="514350" lvl="1" indent="0">
              <a:spcAft>
                <a:spcPts val="1333"/>
              </a:spcAft>
              <a:buNone/>
            </a:pPr>
            <a:r>
              <a:rPr lang="en-US" sz="1100" dirty="0"/>
              <a:t> *Income Earned from Work</a:t>
            </a:r>
            <a:endParaRPr lang="en-US" sz="1100" dirty="0">
              <a:ea typeface="Calibri"/>
              <a:cs typeface="Calibri"/>
            </a:endParaRPr>
          </a:p>
          <a:p>
            <a:pPr marL="228600" lvl="1" indent="0" algn="ctr">
              <a:spcAft>
                <a:spcPts val="1333"/>
              </a:spcAft>
              <a:buNone/>
            </a:pPr>
            <a:r>
              <a:rPr lang="en-US" sz="1500" b="1" dirty="0"/>
              <a:t>Tax Filers &amp; Non-Tax Filer</a:t>
            </a:r>
            <a:endParaRPr lang="en-US" sz="1500" dirty="0">
              <a:cs typeface="Calibri" panose="020F0502020204030204"/>
            </a:endParaRPr>
          </a:p>
          <a:p>
            <a:pPr marL="914400" lvl="2">
              <a:spcAft>
                <a:spcPts val="1333"/>
              </a:spcAft>
            </a:pPr>
            <a:r>
              <a:rPr lang="en-US" sz="1100" dirty="0"/>
              <a:t>Number in Household &amp; Number in College</a:t>
            </a:r>
            <a:endParaRPr lang="en-US" sz="1100" dirty="0">
              <a:ea typeface="Calibri"/>
              <a:cs typeface="Calibri"/>
            </a:endParaRPr>
          </a:p>
          <a:p>
            <a:pPr marL="135255"/>
            <a:endParaRPr lang="en-US" sz="1100" i="1" u="sng"/>
          </a:p>
        </p:txBody>
      </p:sp>
    </p:spTree>
    <p:extLst>
      <p:ext uri="{BB962C8B-B14F-4D97-AF65-F5344CB8AC3E}">
        <p14:creationId xmlns:p14="http://schemas.microsoft.com/office/powerpoint/2010/main" val="80558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CFE0-50A7-8371-DB3E-24EBBE209CAE}"/>
              </a:ext>
            </a:extLst>
          </p:cNvPr>
          <p:cNvSpPr>
            <a:spLocks noGrp="1"/>
          </p:cNvSpPr>
          <p:nvPr>
            <p:ph type="title"/>
          </p:nvPr>
        </p:nvSpPr>
        <p:spPr>
          <a:xfrm>
            <a:off x="1653363" y="365760"/>
            <a:ext cx="9367203" cy="1188720"/>
          </a:xfrm>
        </p:spPr>
        <p:txBody>
          <a:bodyPr>
            <a:normAutofit/>
          </a:bodyPr>
          <a:lstStyle/>
          <a:p>
            <a:r>
              <a:rPr lang="en-US">
                <a:cs typeface="Calibri Light" panose="020F0302020204030204"/>
              </a:rPr>
              <a:t>V4 Custom Verification Group</a:t>
            </a:r>
          </a:p>
        </p:txBody>
      </p:sp>
      <p:sp>
        <p:nvSpPr>
          <p:cNvPr id="5"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F32725E-3858-D2E5-EB36-554F7B0CD9B4}"/>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cs typeface="Calibri"/>
              </a:rPr>
              <a:t>Identity/Statement of Educational Purposes</a:t>
            </a:r>
          </a:p>
          <a:p>
            <a:pPr lvl="1"/>
            <a:r>
              <a:rPr lang="en-US" dirty="0">
                <a:cs typeface="Calibri"/>
              </a:rPr>
              <a:t>College will provide a document for the student to verify that they will use any Education Funds for Educational Expenses &amp;</a:t>
            </a:r>
          </a:p>
          <a:p>
            <a:pPr lvl="1"/>
            <a:r>
              <a:rPr lang="en-US" dirty="0">
                <a:cs typeface="Calibri"/>
              </a:rPr>
              <a:t>College will verify a picture ID of the student</a:t>
            </a:r>
          </a:p>
          <a:p>
            <a:pPr marL="457200" lvl="1" indent="0">
              <a:buNone/>
            </a:pPr>
            <a:endParaRPr lang="en-US" dirty="0">
              <a:cs typeface="Calibri"/>
            </a:endParaRPr>
          </a:p>
          <a:p>
            <a:pPr lvl="1"/>
            <a:r>
              <a:rPr lang="en-US" dirty="0">
                <a:cs typeface="Calibri"/>
              </a:rPr>
              <a:t>If student is unable to come to the Financial Aid Office, student can use a Notary to verify items above and submit clear copies to the office</a:t>
            </a:r>
          </a:p>
        </p:txBody>
      </p:sp>
    </p:spTree>
    <p:extLst>
      <p:ext uri="{BB962C8B-B14F-4D97-AF65-F5344CB8AC3E}">
        <p14:creationId xmlns:p14="http://schemas.microsoft.com/office/powerpoint/2010/main" val="313161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D7ED-7280-7CE8-AB90-4743540E995E}"/>
              </a:ext>
            </a:extLst>
          </p:cNvPr>
          <p:cNvSpPr>
            <a:spLocks noGrp="1"/>
          </p:cNvSpPr>
          <p:nvPr>
            <p:ph type="title"/>
          </p:nvPr>
        </p:nvSpPr>
        <p:spPr>
          <a:xfrm>
            <a:off x="1653363" y="365760"/>
            <a:ext cx="9367203" cy="1188720"/>
          </a:xfrm>
        </p:spPr>
        <p:txBody>
          <a:bodyPr>
            <a:normAutofit/>
          </a:bodyPr>
          <a:lstStyle/>
          <a:p>
            <a:r>
              <a:rPr lang="en-US">
                <a:cs typeface="Calibri Light" panose="020F0302020204030204"/>
              </a:rPr>
              <a:t>V5 Aggregate Verification Group</a:t>
            </a:r>
          </a:p>
        </p:txBody>
      </p:sp>
      <p:sp>
        <p:nvSpPr>
          <p:cNvPr id="5"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BD572F0-F2CD-20BA-E3F1-81F75827E898}"/>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dirty="0">
                <a:cs typeface="Calibri"/>
              </a:rPr>
              <a:t>All items listed in V1 &amp; V4 Category</a:t>
            </a:r>
          </a:p>
          <a:p>
            <a:endParaRPr lang="en-US" sz="2400" dirty="0">
              <a:ea typeface="Calibri"/>
              <a:cs typeface="Calibri"/>
            </a:endParaRPr>
          </a:p>
          <a:p>
            <a:endParaRPr lang="en-US" sz="2400" dirty="0">
              <a:ea typeface="Calibri"/>
              <a:cs typeface="Calibri"/>
            </a:endParaRPr>
          </a:p>
          <a:p>
            <a:pPr marL="0" indent="0">
              <a:buNone/>
            </a:pPr>
            <a:r>
              <a:rPr lang="en-US" sz="2400" dirty="0">
                <a:ea typeface="Calibri"/>
                <a:cs typeface="Calibri"/>
              </a:rPr>
              <a:t>If students &amp; parents import their IRS Tax Information through the IRS Data Retrieval Tool (DRT), most likely they will not have to submit any tax documents</a:t>
            </a:r>
          </a:p>
        </p:txBody>
      </p:sp>
    </p:spTree>
    <p:extLst>
      <p:ext uri="{BB962C8B-B14F-4D97-AF65-F5344CB8AC3E}">
        <p14:creationId xmlns:p14="http://schemas.microsoft.com/office/powerpoint/2010/main" val="11738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46315" y="368652"/>
            <a:ext cx="11244942" cy="1176381"/>
          </a:xfrm>
          <a:prstGeom prst="rect">
            <a:avLst/>
          </a:prstGeom>
        </p:spPr>
        <p:txBody>
          <a:bodyPr spcFirstLastPara="1" vert="horz" wrap="square" lIns="121900" tIns="121900" rIns="121900" bIns="121900" rtlCol="0" anchor="ctr" anchorCtr="0">
            <a:noAutofit/>
          </a:bodyPr>
          <a:lstStyle/>
          <a:p>
            <a:pPr algn="ctr"/>
            <a:r>
              <a:rPr lang="en-US" dirty="0">
                <a:solidFill>
                  <a:srgbClr val="2683C6"/>
                </a:solidFill>
                <a:latin typeface="Verdana"/>
                <a:ea typeface="Verdana"/>
              </a:rPr>
              <a:t>EXAMPLES OF SPECIAL CIRCUMSTANCES</a:t>
            </a:r>
          </a:p>
        </p:txBody>
      </p:sp>
      <p:grpSp>
        <p:nvGrpSpPr>
          <p:cNvPr id="7" name="Group 6">
            <a:extLst>
              <a:ext uri="{FF2B5EF4-FFF2-40B4-BE49-F238E27FC236}">
                <a16:creationId xmlns:a16="http://schemas.microsoft.com/office/drawing/2014/main" id="{3AAD7CBB-35B1-458F-B760-8EB01F4D930C}"/>
              </a:ext>
            </a:extLst>
          </p:cNvPr>
          <p:cNvGrpSpPr/>
          <p:nvPr/>
        </p:nvGrpSpPr>
        <p:grpSpPr>
          <a:xfrm>
            <a:off x="1862042" y="1359977"/>
            <a:ext cx="8413486" cy="5288913"/>
            <a:chOff x="-94226" y="5357"/>
            <a:chExt cx="8885767" cy="5672225"/>
          </a:xfrm>
        </p:grpSpPr>
        <p:sp>
          <p:nvSpPr>
            <p:cNvPr id="8" name="Cloud Callout 9">
              <a:extLst>
                <a:ext uri="{FF2B5EF4-FFF2-40B4-BE49-F238E27FC236}">
                  <a16:creationId xmlns:a16="http://schemas.microsoft.com/office/drawing/2014/main" id="{40F6846C-EA35-4F12-B8F2-7975E5815EEB}"/>
                </a:ext>
              </a:extLst>
            </p:cNvPr>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Loss of Child Support</a:t>
              </a:r>
            </a:p>
          </p:txBody>
        </p:sp>
        <p:pic>
          <p:nvPicPr>
            <p:cNvPr id="9" name="Picture 2" descr="T:\NASFAA U\Video Design and Tools\Common Craft Cut-Outs\Pack_Scene_2_PNG_0\village_landscape.png">
              <a:extLst>
                <a:ext uri="{FF2B5EF4-FFF2-40B4-BE49-F238E27FC236}">
                  <a16:creationId xmlns:a16="http://schemas.microsoft.com/office/drawing/2014/main" id="{0EAFFFC2-63C0-4411-A618-41E9F7BC2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2">
              <a:extLst>
                <a:ext uri="{FF2B5EF4-FFF2-40B4-BE49-F238E27FC236}">
                  <a16:creationId xmlns:a16="http://schemas.microsoft.com/office/drawing/2014/main" id="{5B4E7C44-8A2B-4624-8371-C4051340DE4A}"/>
                </a:ext>
              </a:extLst>
            </p:cNvPr>
            <p:cNvSpPr/>
            <p:nvPr/>
          </p:nvSpPr>
          <p:spPr>
            <a:xfrm>
              <a:off x="257694" y="412880"/>
              <a:ext cx="4170776" cy="1939819"/>
            </a:xfrm>
            <a:prstGeom prst="cloudCallout">
              <a:avLst>
                <a:gd name="adj1" fmla="val 11247"/>
                <a:gd name="adj2" fmla="val 201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latin typeface="Arial" panose="020B0604020202020204" pitchFamily="34" charset="0"/>
                  <a:cs typeface="Arial" panose="020B0604020202020204" pitchFamily="34" charset="0"/>
                </a:rPr>
                <a:t>Unusual uncovered medical/dental expenses</a:t>
              </a:r>
            </a:p>
          </p:txBody>
        </p:sp>
        <p:sp>
          <p:nvSpPr>
            <p:cNvPr id="11" name="Cloud Callout 5">
              <a:extLst>
                <a:ext uri="{FF2B5EF4-FFF2-40B4-BE49-F238E27FC236}">
                  <a16:creationId xmlns:a16="http://schemas.microsoft.com/office/drawing/2014/main" id="{313AD696-F619-4A9D-859E-FEA3FCDD5A50}"/>
                </a:ext>
              </a:extLst>
            </p:cNvPr>
            <p:cNvSpPr/>
            <p:nvPr/>
          </p:nvSpPr>
          <p:spPr>
            <a:xfrm>
              <a:off x="-94226" y="2129018"/>
              <a:ext cx="2352153" cy="1527761"/>
            </a:xfrm>
            <a:prstGeom prst="cloudCallout">
              <a:avLst>
                <a:gd name="adj1" fmla="val -4410"/>
                <a:gd name="adj2" fmla="val 86662"/>
              </a:avLst>
            </a:prstGeom>
            <a:solidFill>
              <a:srgbClr val="1D405D"/>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latin typeface="Arial" panose="020B0604020202020204" pitchFamily="34" charset="0"/>
                  <a:cs typeface="Arial" panose="020B0604020202020204" pitchFamily="34" charset="0"/>
                </a:rPr>
                <a:t>Parent or spouse death</a:t>
              </a:r>
            </a:p>
          </p:txBody>
        </p:sp>
        <p:sp>
          <p:nvSpPr>
            <p:cNvPr id="12" name="Cloud Callout 4">
              <a:extLst>
                <a:ext uri="{FF2B5EF4-FFF2-40B4-BE49-F238E27FC236}">
                  <a16:creationId xmlns:a16="http://schemas.microsoft.com/office/drawing/2014/main" id="{079FB159-25ED-4B48-AC46-FA2E6DEB16AB}"/>
                </a:ext>
              </a:extLst>
            </p:cNvPr>
            <p:cNvSpPr/>
            <p:nvPr/>
          </p:nvSpPr>
          <p:spPr>
            <a:xfrm>
              <a:off x="3211267" y="1071704"/>
              <a:ext cx="3643494"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latin typeface="Arial" panose="020B0604020202020204" pitchFamily="34" charset="0"/>
                  <a:cs typeface="Arial" panose="020B0604020202020204" pitchFamily="34" charset="0"/>
                </a:rPr>
                <a:t>Extraordinary dependent care </a:t>
              </a:r>
            </a:p>
          </p:txBody>
        </p:sp>
        <p:sp>
          <p:nvSpPr>
            <p:cNvPr id="13" name="Cloud Callout 1">
              <a:extLst>
                <a:ext uri="{FF2B5EF4-FFF2-40B4-BE49-F238E27FC236}">
                  <a16:creationId xmlns:a16="http://schemas.microsoft.com/office/drawing/2014/main" id="{AA5146C7-E88F-4DBB-936A-25D1A4AA2CAA}"/>
                </a:ext>
              </a:extLst>
            </p:cNvPr>
            <p:cNvSpPr/>
            <p:nvPr/>
          </p:nvSpPr>
          <p:spPr>
            <a:xfrm>
              <a:off x="1748444" y="2345860"/>
              <a:ext cx="2680026" cy="923140"/>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14" name="Cloud Callout 3">
              <a:extLst>
                <a:ext uri="{FF2B5EF4-FFF2-40B4-BE49-F238E27FC236}">
                  <a16:creationId xmlns:a16="http://schemas.microsoft.com/office/drawing/2014/main" id="{F91DD32C-CE68-4E91-A19C-4C4C0D6B34A4}"/>
                </a:ext>
              </a:extLst>
            </p:cNvPr>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latin typeface="Arial" panose="020B0604020202020204" pitchFamily="34" charset="0"/>
                  <a:cs typeface="Arial" panose="020B0604020202020204" pitchFamily="34" charset="0"/>
                </a:rPr>
                <a:t>Divorce</a:t>
              </a:r>
            </a:p>
          </p:txBody>
        </p:sp>
      </p:grpSp>
      <p:sp>
        <p:nvSpPr>
          <p:cNvPr id="2" name="Rectangle 1">
            <a:extLst>
              <a:ext uri="{FF2B5EF4-FFF2-40B4-BE49-F238E27FC236}">
                <a16:creationId xmlns:a16="http://schemas.microsoft.com/office/drawing/2014/main" id="{BC46D934-390E-4007-B2A1-16DF7846132B}"/>
              </a:ext>
            </a:extLst>
          </p:cNvPr>
          <p:cNvSpPr/>
          <p:nvPr/>
        </p:nvSpPr>
        <p:spPr>
          <a:xfrm>
            <a:off x="11223171" y="6085114"/>
            <a:ext cx="968829" cy="56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33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D5E6F15-9884-4EA6-89D4-170A1191325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552" r="17656"/>
          <a:stretch/>
        </p:blipFill>
        <p:spPr>
          <a:xfrm>
            <a:off x="5101771" y="10"/>
            <a:ext cx="7094361" cy="6857989"/>
          </a:xfrm>
          <a:prstGeom prst="rect">
            <a:avLst/>
          </a:prstGeom>
        </p:spPr>
      </p:pic>
      <p:sp>
        <p:nvSpPr>
          <p:cNvPr id="191" name="Rectangle 193">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Arc 195">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9" name="Google Shape;189;p12"/>
          <p:cNvSpPr txBox="1">
            <a:spLocks noGrp="1"/>
          </p:cNvSpPr>
          <p:nvPr>
            <p:ph type="title" idx="4294967295"/>
          </p:nvPr>
        </p:nvSpPr>
        <p:spPr>
          <a:xfrm>
            <a:off x="643467" y="795509"/>
            <a:ext cx="4092525" cy="2798604"/>
          </a:xfrm>
          <a:prstGeom prst="rect">
            <a:avLst/>
          </a:prstGeom>
        </p:spPr>
        <p:txBody>
          <a:bodyPr spcFirstLastPara="1" vert="horz" lIns="91440" tIns="45720" rIns="91440" bIns="45720" rtlCol="0" anchor="b" anchorCtr="0">
            <a:normAutofit/>
          </a:bodyPr>
          <a:lstStyle/>
          <a:p>
            <a:pPr algn="ctr"/>
            <a:r>
              <a:rPr lang="en-US" sz="5600">
                <a:solidFill>
                  <a:srgbClr val="FFFFFF"/>
                </a:solidFill>
              </a:rPr>
              <a:t>QUESTIONS?</a:t>
            </a:r>
          </a:p>
        </p:txBody>
      </p:sp>
      <p:sp>
        <p:nvSpPr>
          <p:cNvPr id="193" name="Oval 197">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Rectangle 199">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Google Shape;586;p37">
            <a:extLst>
              <a:ext uri="{FF2B5EF4-FFF2-40B4-BE49-F238E27FC236}">
                <a16:creationId xmlns:a16="http://schemas.microsoft.com/office/drawing/2014/main" id="{BEEA611C-06C9-4318-99DD-00029BB60CE8}"/>
              </a:ext>
            </a:extLst>
          </p:cNvPr>
          <p:cNvSpPr/>
          <p:nvPr/>
        </p:nvSpPr>
        <p:spPr>
          <a:xfrm>
            <a:off x="489517" y="848507"/>
            <a:ext cx="408368" cy="37145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Tree>
    <p:extLst>
      <p:ext uri="{BB962C8B-B14F-4D97-AF65-F5344CB8AC3E}">
        <p14:creationId xmlns:p14="http://schemas.microsoft.com/office/powerpoint/2010/main" val="178920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89"/>
                                        </p:tgtEl>
                                        <p:attrNameLst>
                                          <p:attrName>style.visibility</p:attrName>
                                        </p:attrNameLst>
                                      </p:cBhvr>
                                      <p:to>
                                        <p:strVal val="visible"/>
                                      </p:to>
                                    </p:set>
                                    <p:animEffect transition="in" filter="fade">
                                      <p:cBhvr>
                                        <p:cTn id="7" dur="7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5" name="Rectangle 1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686834" y="1153572"/>
            <a:ext cx="3200400" cy="4461163"/>
          </a:xfrm>
          <a:prstGeom prst="rect">
            <a:avLst/>
          </a:prstGeom>
        </p:spPr>
        <p:txBody>
          <a:bodyPr spcFirstLastPara="1" vert="horz" lIns="91440" tIns="45720" rIns="91440" bIns="45720" rtlCol="0" anchor="ctr" anchorCtr="0">
            <a:normAutofit/>
          </a:bodyPr>
          <a:lstStyle/>
          <a:p>
            <a:r>
              <a:rPr lang="en-US" dirty="0">
                <a:solidFill>
                  <a:schemeClr val="bg1"/>
                </a:solidFill>
                <a:latin typeface="+mn-lt"/>
              </a:rPr>
              <a:t>???????</a:t>
            </a:r>
            <a:endParaRPr lang="en-US" kern="1200" dirty="0">
              <a:solidFill>
                <a:schemeClr val="bg1"/>
              </a:solidFill>
              <a:latin typeface="+mn-lt"/>
            </a:endParaRPr>
          </a:p>
        </p:txBody>
      </p:sp>
      <p:sp>
        <p:nvSpPr>
          <p:cNvPr id="199" name="Arc 1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447308" y="591344"/>
            <a:ext cx="6906491" cy="5585619"/>
          </a:xfrm>
        </p:spPr>
        <p:txBody>
          <a:bodyPr vert="horz" lIns="91440" tIns="45720" rIns="91440" bIns="45720" rtlCol="0" anchor="ctr">
            <a:normAutofit/>
          </a:bodyPr>
          <a:lstStyle/>
          <a:p>
            <a:pPr marL="0" indent="0">
              <a:buNone/>
            </a:pPr>
            <a:endParaRPr lang="en-US" sz="2400" dirty="0"/>
          </a:p>
          <a:p>
            <a:pPr marL="305435"/>
            <a:endParaRPr lang="en-US" sz="1800" dirty="0"/>
          </a:p>
        </p:txBody>
      </p:sp>
      <p:sp>
        <p:nvSpPr>
          <p:cNvPr id="2" name="Rectangle 1"/>
          <p:cNvSpPr/>
          <p:nvPr/>
        </p:nvSpPr>
        <p:spPr>
          <a:xfrm>
            <a:off x="9957018" y="1256325"/>
            <a:ext cx="184731" cy="461665"/>
          </a:xfrm>
          <a:prstGeom prst="rect">
            <a:avLst/>
          </a:prstGeom>
        </p:spPr>
        <p:txBody>
          <a:bodyPr wrap="none">
            <a:spAutoFit/>
          </a:bodyPr>
          <a:lstStyle/>
          <a:p>
            <a:pPr algn="ctr"/>
            <a:endParaRPr lang="en-US" sz="2400" dirty="0">
              <a:solidFill>
                <a:schemeClr val="bg1"/>
              </a:solidFill>
              <a:latin typeface="Verdana" panose="020B0604030504040204" pitchFamily="34" charset="0"/>
              <a:ea typeface="Verdana" panose="020B0604030504040204" pitchFamily="34" charset="0"/>
            </a:endParaRPr>
          </a:p>
        </p:txBody>
      </p:sp>
      <p:pic>
        <p:nvPicPr>
          <p:cNvPr id="8" name="Picture 7" descr="https://imagizer.imageshack.com/img924/8656/NAPbBv.png">
            <a:extLst>
              <a:ext uri="{FF2B5EF4-FFF2-40B4-BE49-F238E27FC236}">
                <a16:creationId xmlns:a16="http://schemas.microsoft.com/office/drawing/2014/main" id="{CD1D2141-3DF7-480E-AC8D-E222DD8181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1020" y="1153572"/>
            <a:ext cx="6409690" cy="4019550"/>
          </a:xfrm>
          <a:prstGeom prst="rect">
            <a:avLst/>
          </a:prstGeom>
          <a:noFill/>
          <a:ln>
            <a:noFill/>
          </a:ln>
        </p:spPr>
      </p:pic>
    </p:spTree>
    <p:extLst>
      <p:ext uri="{BB962C8B-B14F-4D97-AF65-F5344CB8AC3E}">
        <p14:creationId xmlns:p14="http://schemas.microsoft.com/office/powerpoint/2010/main" val="96559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5" name="Rectangle 1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686834" y="1153572"/>
            <a:ext cx="3200400" cy="4461163"/>
          </a:xfrm>
          <a:prstGeom prst="rect">
            <a:avLst/>
          </a:prstGeom>
        </p:spPr>
        <p:txBody>
          <a:bodyPr spcFirstLastPara="1" vert="horz" lIns="91440" tIns="45720" rIns="91440" bIns="45720" rtlCol="0" anchor="ctr" anchorCtr="0">
            <a:normAutofit/>
          </a:bodyPr>
          <a:lstStyle/>
          <a:p>
            <a:r>
              <a:rPr lang="en-US" dirty="0">
                <a:solidFill>
                  <a:schemeClr val="bg1"/>
                </a:solidFill>
                <a:latin typeface="+mn-lt"/>
              </a:rPr>
              <a:t>New Terms and Acronyms</a:t>
            </a:r>
            <a:endParaRPr lang="en-US" kern="1200" dirty="0">
              <a:solidFill>
                <a:schemeClr val="bg1"/>
              </a:solidFill>
              <a:latin typeface="+mn-lt"/>
            </a:endParaRPr>
          </a:p>
        </p:txBody>
      </p:sp>
      <p:sp>
        <p:nvSpPr>
          <p:cNvPr id="199" name="Arc 1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447308" y="591344"/>
            <a:ext cx="6906491" cy="5585619"/>
          </a:xfrm>
        </p:spPr>
        <p:txBody>
          <a:bodyPr vert="horz" lIns="91440" tIns="45720" rIns="91440" bIns="45720" rtlCol="0" anchor="ctr">
            <a:normAutofit/>
          </a:bodyPr>
          <a:lstStyle/>
          <a:p>
            <a:pPr marL="0" indent="0">
              <a:buNone/>
            </a:pPr>
            <a:r>
              <a:rPr lang="en-US" sz="2400" dirty="0"/>
              <a:t>SAI=Student Aid Index (replaces the EFC)</a:t>
            </a:r>
          </a:p>
          <a:p>
            <a:pPr marL="0" indent="0">
              <a:buNone/>
            </a:pPr>
            <a:r>
              <a:rPr lang="en-US" sz="2400" dirty="0"/>
              <a:t>FTI=Federal Tax Information</a:t>
            </a:r>
          </a:p>
          <a:p>
            <a:pPr marL="0" indent="0">
              <a:buNone/>
            </a:pPr>
            <a:r>
              <a:rPr lang="en-US" sz="2400" dirty="0"/>
              <a:t>FUTURE Act Direct Data Exchange (FADDX) (replaces DRT)</a:t>
            </a:r>
          </a:p>
          <a:p>
            <a:pPr marL="0" indent="0">
              <a:buNone/>
            </a:pPr>
            <a:r>
              <a:rPr lang="en-US" sz="2400" dirty="0"/>
              <a:t>FAFSA ® Contributors -</a:t>
            </a:r>
            <a:r>
              <a:rPr lang="en-US" sz="2400" dirty="0">
                <a:cs typeface="Arial" panose="020B0604020202020204" pitchFamily="34" charset="0"/>
              </a:rPr>
              <a:t>Parent, Other Parent, Student Spouse, and Student (when invited by Parent or Preparer)</a:t>
            </a:r>
          </a:p>
          <a:p>
            <a:pPr marL="0" indent="0">
              <a:buNone/>
            </a:pPr>
            <a:r>
              <a:rPr lang="en-US" sz="2400" dirty="0"/>
              <a:t>Enrollment Intensity- Enrollment intensity is the percentage of full-time enrollment at which a student is enrolled, rounded to the nearest whole percent. </a:t>
            </a:r>
          </a:p>
          <a:p>
            <a:pPr marL="305435"/>
            <a:endParaRPr lang="en-US" sz="1800" dirty="0"/>
          </a:p>
        </p:txBody>
      </p:sp>
      <p:sp>
        <p:nvSpPr>
          <p:cNvPr id="2" name="Rectangle 1"/>
          <p:cNvSpPr/>
          <p:nvPr/>
        </p:nvSpPr>
        <p:spPr>
          <a:xfrm>
            <a:off x="9957018" y="1256325"/>
            <a:ext cx="184731" cy="461665"/>
          </a:xfrm>
          <a:prstGeom prst="rect">
            <a:avLst/>
          </a:prstGeom>
        </p:spPr>
        <p:txBody>
          <a:bodyPr wrap="none">
            <a:spAutoFit/>
          </a:bodyPr>
          <a:lstStyle/>
          <a:p>
            <a:pPr algn="ctr"/>
            <a:endParaRPr lang="en-US"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437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5" name="Rectangle 1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686834" y="1153572"/>
            <a:ext cx="3200400" cy="4461163"/>
          </a:xfrm>
          <a:prstGeom prst="rect">
            <a:avLst/>
          </a:prstGeom>
        </p:spPr>
        <p:txBody>
          <a:bodyPr spcFirstLastPara="1" vert="horz" lIns="91440" tIns="45720" rIns="91440" bIns="45720" rtlCol="0" anchor="ctr" anchorCtr="0">
            <a:normAutofit/>
          </a:bodyPr>
          <a:lstStyle/>
          <a:p>
            <a:r>
              <a:rPr lang="en-US" kern="1200">
                <a:solidFill>
                  <a:srgbClr val="FFFFFF"/>
                </a:solidFill>
                <a:latin typeface="+mj-lt"/>
                <a:ea typeface="+mj-ea"/>
                <a:cs typeface="+mj-cs"/>
              </a:rPr>
              <a:t>FEDERAL STUDENT AID ID (FSA ID)</a:t>
            </a:r>
          </a:p>
        </p:txBody>
      </p:sp>
      <p:sp>
        <p:nvSpPr>
          <p:cNvPr id="199" name="Arc 1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447308" y="591344"/>
            <a:ext cx="6906491" cy="5585619"/>
          </a:xfrm>
        </p:spPr>
        <p:txBody>
          <a:bodyPr vert="horz" lIns="91440" tIns="45720" rIns="91440" bIns="45720" rtlCol="0" anchor="ctr">
            <a:normAutofit lnSpcReduction="10000"/>
          </a:bodyPr>
          <a:lstStyle/>
          <a:p>
            <a:pPr marL="305435"/>
            <a:r>
              <a:rPr lang="en-US" sz="1800" dirty="0"/>
              <a:t>An FSA ID is a username and password that gives a student/parent access to Federal Student Aid’s online systems and serves as their legal signature. </a:t>
            </a:r>
          </a:p>
          <a:p>
            <a:pPr marL="421005"/>
            <a:endParaRPr lang="en-US" sz="1800" dirty="0"/>
          </a:p>
          <a:p>
            <a:pPr marL="305435"/>
            <a:r>
              <a:rPr lang="en-US" sz="1800" dirty="0"/>
              <a:t>FAFSA Contributors will need their own individual FSA IDs.</a:t>
            </a:r>
          </a:p>
          <a:p>
            <a:pPr marL="305435"/>
            <a:endParaRPr lang="en-US" sz="1800" dirty="0"/>
          </a:p>
          <a:p>
            <a:pPr marL="305435"/>
            <a:r>
              <a:rPr lang="en-US" sz="1800" dirty="0"/>
              <a:t>The FSA ID will have a 2 step verification.</a:t>
            </a:r>
          </a:p>
          <a:p>
            <a:pPr marL="305435"/>
            <a:endParaRPr lang="en-US" sz="1800" dirty="0">
              <a:cs typeface="Calibri"/>
            </a:endParaRPr>
          </a:p>
          <a:p>
            <a:pPr marL="305435"/>
            <a:r>
              <a:rPr lang="en-US" sz="1800" dirty="0"/>
              <a:t>With the new 2024-25 FAFSA it will be necessary to complete the FSA ID at least3 days before the FAFSA </a:t>
            </a:r>
            <a:r>
              <a:rPr lang="en-US" sz="1800" dirty="0">
                <a:latin typeface="Calibri Light"/>
                <a:cs typeface="Calibri Light"/>
                <a:hlinkClick r:id="rId3"/>
              </a:rPr>
              <a:t>https://studentaid.gov/fsa-id/create-account/personal-info</a:t>
            </a:r>
            <a:endParaRPr lang="en-US" sz="1800" dirty="0">
              <a:latin typeface="Calibri Light"/>
              <a:cs typeface="Calibri Light"/>
            </a:endParaRPr>
          </a:p>
          <a:p>
            <a:pPr marL="76835" indent="0">
              <a:buNone/>
            </a:pPr>
            <a:endParaRPr lang="en-US" sz="1800" dirty="0"/>
          </a:p>
          <a:p>
            <a:pPr marL="305435"/>
            <a:r>
              <a:rPr lang="en-US" sz="1800" dirty="0"/>
              <a:t>FSA ID requires an email address or mobile phone number. An email address and mobile number can only be associated with one FSAID. Parents and students cannot use the same email or mobile phone number. </a:t>
            </a:r>
            <a:endParaRPr lang="en-US" sz="1800" dirty="0">
              <a:cs typeface="Calibri"/>
            </a:endParaRPr>
          </a:p>
          <a:p>
            <a:pPr marL="478155"/>
            <a:endParaRPr lang="en-US" sz="1800" dirty="0"/>
          </a:p>
          <a:p>
            <a:pPr marL="305435"/>
            <a:r>
              <a:rPr lang="en-US" sz="1800" dirty="0"/>
              <a:t>Students should not use a high school email address because it will be deleted after graduation.</a:t>
            </a:r>
            <a:endParaRPr lang="en-US" sz="1800" dirty="0">
              <a:cs typeface="Calibri"/>
            </a:endParaRPr>
          </a:p>
          <a:p>
            <a:pPr marL="305435"/>
            <a:endParaRPr lang="en-US" sz="1800" dirty="0"/>
          </a:p>
        </p:txBody>
      </p:sp>
      <p:sp>
        <p:nvSpPr>
          <p:cNvPr id="2" name="Rectangle 1"/>
          <p:cNvSpPr/>
          <p:nvPr/>
        </p:nvSpPr>
        <p:spPr>
          <a:xfrm>
            <a:off x="9957018" y="1256325"/>
            <a:ext cx="184731" cy="461665"/>
          </a:xfrm>
          <a:prstGeom prst="rect">
            <a:avLst/>
          </a:prstGeom>
        </p:spPr>
        <p:txBody>
          <a:bodyPr wrap="none">
            <a:spAutoFit/>
          </a:bodyPr>
          <a:lstStyle/>
          <a:p>
            <a:pPr algn="ctr"/>
            <a:endParaRPr lang="en-US"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3690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2E455-657F-321F-C59A-CC3A0DAB73C9}"/>
              </a:ext>
            </a:extLst>
          </p:cNvPr>
          <p:cNvSpPr>
            <a:spLocks noGrp="1"/>
          </p:cNvSpPr>
          <p:nvPr>
            <p:ph type="title"/>
          </p:nvPr>
        </p:nvSpPr>
        <p:spPr>
          <a:xfrm>
            <a:off x="641774" y="286174"/>
            <a:ext cx="10144418" cy="2288218"/>
          </a:xfrm>
        </p:spPr>
        <p:txBody>
          <a:bodyPr vert="horz" lIns="91440" tIns="45720" rIns="91440" bIns="45720" rtlCol="0" anchor="b">
            <a:normAutofit/>
          </a:bodyPr>
          <a:lstStyle/>
          <a:p>
            <a:r>
              <a:rPr lang="en-US" sz="3500" b="1" kern="1200" dirty="0">
                <a:latin typeface="+mj-lt"/>
                <a:ea typeface="+mj-ea"/>
                <a:cs typeface="+mj-cs"/>
              </a:rPr>
              <a:t>Create an FSA ID</a:t>
            </a:r>
            <a:r>
              <a:rPr lang="en-US" sz="2900" b="1" kern="1200" dirty="0">
                <a:latin typeface="+mj-lt"/>
                <a:ea typeface="+mj-ea"/>
                <a:cs typeface="+mj-cs"/>
              </a:rPr>
              <a:t> </a:t>
            </a:r>
            <a:br>
              <a:rPr lang="en-US" sz="1500" kern="1200" dirty="0"/>
            </a:br>
            <a:br>
              <a:rPr lang="en-US" sz="2900" kern="1200" dirty="0"/>
            </a:br>
            <a:r>
              <a:rPr lang="en-US" sz="2900" kern="1200" dirty="0">
                <a:latin typeface="+mj-lt"/>
                <a:ea typeface="+mj-ea"/>
                <a:cs typeface="+mj-cs"/>
                <a:hlinkClick r:id="rId2">
                  <a:extLst>
                    <a:ext uri="{A12FA001-AC4F-418D-AE19-62706E023703}">
                      <ahyp:hlinkClr xmlns:ahyp="http://schemas.microsoft.com/office/drawing/2018/hyperlinkcolor" val="tx"/>
                    </a:ext>
                  </a:extLst>
                </a:hlinkClick>
              </a:rPr>
              <a:t>https://studentaid.gov/fsa-id/create-account/personal-info</a:t>
            </a:r>
            <a:br>
              <a:rPr lang="en-US" sz="2900" kern="1200" dirty="0"/>
            </a:br>
            <a:endParaRPr lang="en-US" sz="2900" kern="1200" dirty="0">
              <a:solidFill>
                <a:schemeClr val="tx1"/>
              </a:solidFill>
              <a:latin typeface="+mj-lt"/>
              <a:ea typeface="+mj-ea"/>
              <a:cs typeface="+mj-cs"/>
            </a:endParaRPr>
          </a:p>
        </p:txBody>
      </p:sp>
      <p:pic>
        <p:nvPicPr>
          <p:cNvPr id="4" name="Picture 4" descr="Graphical user interface, text, application&#10;&#10;Description automatically generated">
            <a:extLst>
              <a:ext uri="{FF2B5EF4-FFF2-40B4-BE49-F238E27FC236}">
                <a16:creationId xmlns:a16="http://schemas.microsoft.com/office/drawing/2014/main" id="{97E67786-7764-1460-1FF8-24DA1A40398E}"/>
              </a:ext>
            </a:extLst>
          </p:cNvPr>
          <p:cNvPicPr>
            <a:picLocks noChangeAspect="1"/>
          </p:cNvPicPr>
          <p:nvPr/>
        </p:nvPicPr>
        <p:blipFill>
          <a:blip r:embed="rId3"/>
          <a:stretch>
            <a:fillRect/>
          </a:stretch>
        </p:blipFill>
        <p:spPr>
          <a:xfrm>
            <a:off x="3172201" y="2269280"/>
            <a:ext cx="4942841" cy="2927883"/>
          </a:xfrm>
          <a:prstGeom prst="rect">
            <a:avLst/>
          </a:prstGeom>
        </p:spPr>
      </p:pic>
      <p:sp>
        <p:nvSpPr>
          <p:cNvPr id="3" name="Rectangle 2">
            <a:extLst>
              <a:ext uri="{FF2B5EF4-FFF2-40B4-BE49-F238E27FC236}">
                <a16:creationId xmlns:a16="http://schemas.microsoft.com/office/drawing/2014/main" id="{9DB91598-F029-4141-8E02-F520F36D5CE1}"/>
              </a:ext>
            </a:extLst>
          </p:cNvPr>
          <p:cNvSpPr/>
          <p:nvPr/>
        </p:nvSpPr>
        <p:spPr>
          <a:xfrm>
            <a:off x="748683" y="5390995"/>
            <a:ext cx="6096000" cy="646331"/>
          </a:xfrm>
          <a:prstGeom prst="rect">
            <a:avLst/>
          </a:prstGeom>
        </p:spPr>
        <p:txBody>
          <a:bodyPr>
            <a:spAutoFit/>
          </a:bodyPr>
          <a:lstStyle/>
          <a:p>
            <a:pPr marL="128016" lvl="1" indent="0" algn="ctr">
              <a:buNone/>
            </a:pPr>
            <a:r>
              <a:rPr lang="en-US" dirty="0"/>
              <a:t>Contributors without a social security number are asked to provide their Individual Taxpayer Identification Number (ITIN)</a:t>
            </a:r>
          </a:p>
        </p:txBody>
      </p:sp>
    </p:spTree>
    <p:extLst>
      <p:ext uri="{BB962C8B-B14F-4D97-AF65-F5344CB8AC3E}">
        <p14:creationId xmlns:p14="http://schemas.microsoft.com/office/powerpoint/2010/main" val="32206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E455-657F-321F-C59A-CC3A0DAB73C9}"/>
              </a:ext>
            </a:extLst>
          </p:cNvPr>
          <p:cNvSpPr>
            <a:spLocks noGrp="1"/>
          </p:cNvSpPr>
          <p:nvPr>
            <p:ph type="title"/>
          </p:nvPr>
        </p:nvSpPr>
        <p:spPr>
          <a:xfrm>
            <a:off x="142043" y="2254929"/>
            <a:ext cx="6462943" cy="2291866"/>
          </a:xfrm>
        </p:spPr>
        <p:txBody>
          <a:bodyPr vert="horz" lIns="91440" tIns="45720" rIns="91440" bIns="45720" rtlCol="0">
            <a:normAutofit fontScale="90000"/>
          </a:bodyPr>
          <a:lstStyle/>
          <a:p>
            <a:pPr algn="ctr"/>
            <a:r>
              <a:rPr lang="en-US" sz="3000" kern="1200" dirty="0">
                <a:latin typeface="+mj-lt"/>
                <a:ea typeface="+mj-ea"/>
                <a:cs typeface="+mj-cs"/>
              </a:rPr>
              <a:t>Completing the FAFSA</a:t>
            </a:r>
            <a:br>
              <a:rPr lang="en-US" sz="3000" kern="1200" dirty="0">
                <a:latin typeface="+mj-lt"/>
                <a:ea typeface="+mj-ea"/>
                <a:cs typeface="+mj-cs"/>
              </a:rPr>
            </a:br>
            <a:r>
              <a:rPr lang="en-US" sz="2700" dirty="0"/>
              <a:t>Make sure all contributors already have a    confirmed FSA ID</a:t>
            </a:r>
            <a:br>
              <a:rPr lang="en-US" sz="2100" kern="1200" dirty="0"/>
            </a:br>
            <a:br>
              <a:rPr lang="en-US" sz="2100" dirty="0"/>
            </a:br>
            <a:r>
              <a:rPr lang="en-US" sz="2100" b="1" kern="1200" dirty="0">
                <a:latin typeface="+mj-lt"/>
                <a:ea typeface="+mj-ea"/>
                <a:cs typeface="+mj-cs"/>
              </a:rPr>
              <a:t>Start here</a:t>
            </a:r>
            <a:br>
              <a:rPr lang="en-US" sz="2100" b="1" kern="1200" dirty="0">
                <a:cs typeface="Calibri Light"/>
              </a:rPr>
            </a:br>
            <a:br>
              <a:rPr lang="en-US" sz="2100" dirty="0"/>
            </a:br>
            <a:r>
              <a:rPr lang="en-US" sz="2100" kern="1200" dirty="0">
                <a:latin typeface="+mj-lt"/>
                <a:ea typeface="+mj-ea"/>
                <a:cs typeface="+mj-cs"/>
                <a:hlinkClick r:id="rId2">
                  <a:extLst>
                    <a:ext uri="{A12FA001-AC4F-418D-AE19-62706E023703}">
                      <ahyp:hlinkClr xmlns:ahyp="http://schemas.microsoft.com/office/drawing/2018/hyperlinkcolor" val="tx"/>
                    </a:ext>
                  </a:extLst>
                </a:hlinkClick>
              </a:rPr>
              <a:t>https://studentaid.gov/h/apply-for-aid/fafsa</a:t>
            </a:r>
            <a:br>
              <a:rPr lang="en-US" sz="2100" kern="1200" dirty="0"/>
            </a:br>
            <a:endParaRPr lang="en-US" sz="2100" kern="1200" dirty="0">
              <a:latin typeface="+mj-lt"/>
              <a:ea typeface="+mj-ea"/>
              <a:cs typeface="+mj-cs"/>
            </a:endParaRPr>
          </a:p>
        </p:txBody>
      </p:sp>
      <p:sp>
        <p:nvSpPr>
          <p:cNvPr id="7"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Graphical user interface&#10;&#10;Description automatically generated">
            <a:extLst>
              <a:ext uri="{FF2B5EF4-FFF2-40B4-BE49-F238E27FC236}">
                <a16:creationId xmlns:a16="http://schemas.microsoft.com/office/drawing/2014/main" id="{84E3FBA9-C275-803E-E530-D5D4ECC03F25}"/>
              </a:ext>
            </a:extLst>
          </p:cNvPr>
          <p:cNvPicPr>
            <a:picLocks noChangeAspect="1"/>
          </p:cNvPicPr>
          <p:nvPr/>
        </p:nvPicPr>
        <p:blipFill rotWithShape="1">
          <a:blip r:embed="rId3"/>
          <a:srcRect l="2677" r="4077" b="4"/>
          <a:stretch/>
        </p:blipFill>
        <p:spPr>
          <a:xfrm>
            <a:off x="7113586" y="633124"/>
            <a:ext cx="3409864" cy="3409875"/>
          </a:xfrm>
          <a:prstGeom prst="rect">
            <a:avLst/>
          </a:prstGeom>
        </p:spPr>
      </p:pic>
      <p:sp>
        <p:nvSpPr>
          <p:cNvPr id="9"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25911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E5FECD-C9FF-49B3-B1FD-6B2D855C4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0CABA96-EB29-23A0-6B2F-97A2BF43D876}"/>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sz="5600" kern="1200" dirty="0">
                <a:solidFill>
                  <a:srgbClr val="FFFFFF"/>
                </a:solidFill>
                <a:latin typeface="+mj-lt"/>
                <a:ea typeface="+mj-ea"/>
                <a:cs typeface="+mj-cs"/>
              </a:rPr>
              <a:t>Select the correct year (2024-2025 for Fall 2024)</a:t>
            </a:r>
          </a:p>
        </p:txBody>
      </p:sp>
      <p:sp>
        <p:nvSpPr>
          <p:cNvPr id="9" name="Freeform: Shape 9">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22" name="Freeform: Shape 1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descr="Graphical user interface, text, application&#10;&#10;Description automatically generated">
            <a:extLst>
              <a:ext uri="{FF2B5EF4-FFF2-40B4-BE49-F238E27FC236}">
                <a16:creationId xmlns:a16="http://schemas.microsoft.com/office/drawing/2014/main" id="{C770C507-89ED-D296-6A04-41E5F2BD8AF1}"/>
              </a:ext>
            </a:extLst>
          </p:cNvPr>
          <p:cNvPicPr>
            <a:picLocks noChangeAspect="1"/>
          </p:cNvPicPr>
          <p:nvPr/>
        </p:nvPicPr>
        <p:blipFill rotWithShape="1">
          <a:blip r:embed="rId2"/>
          <a:srcRect l="1511" r="2999" b="-2"/>
          <a:stretch/>
        </p:blipFill>
        <p:spPr>
          <a:xfrm>
            <a:off x="6685209" y="1209578"/>
            <a:ext cx="4871571"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4" name="Freeform: Shape 13">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5">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17">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9">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120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5"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6952DF-AEC1-D7FD-F47E-EDF2B0D5292D}"/>
              </a:ext>
            </a:extLst>
          </p:cNvPr>
          <p:cNvSpPr txBox="1"/>
          <p:nvPr/>
        </p:nvSpPr>
        <p:spPr>
          <a:xfrm>
            <a:off x="195859" y="2246052"/>
            <a:ext cx="5834025" cy="356084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dirty="0">
                <a:hlinkClick r:id="rId2"/>
              </a:rPr>
              <a:t>https://studentaid.gov/h/apply-for-aid/fafsa</a:t>
            </a:r>
            <a:endParaRPr lang="en-US" dirty="0"/>
          </a:p>
          <a:p>
            <a:pPr marL="285750" indent="-285750">
              <a:lnSpc>
                <a:spcPct val="100000"/>
              </a:lnSpc>
              <a:spcBef>
                <a:spcPts val="0"/>
              </a:spcBef>
              <a:spcAft>
                <a:spcPts val="0"/>
              </a:spcAft>
              <a:buFont typeface="Arial" panose="020B0604020202020204" pitchFamily="34" charset="0"/>
              <a:buChar char="•"/>
            </a:pPr>
            <a:r>
              <a:rPr lang="en-US" dirty="0"/>
              <a:t>First time in the 2024-25 FAFSA ® Form there will be an onboarding page with Video. (4 pages)</a:t>
            </a:r>
          </a:p>
          <a:p>
            <a:pPr marL="285750" indent="-285750">
              <a:lnSpc>
                <a:spcPct val="100000"/>
              </a:lnSpc>
              <a:spcBef>
                <a:spcPts val="0"/>
              </a:spcBef>
              <a:spcAft>
                <a:spcPts val="0"/>
              </a:spcAft>
              <a:buFont typeface="Arial" panose="020B0604020202020204" pitchFamily="34" charset="0"/>
              <a:buChar char="•"/>
            </a:pPr>
            <a:endParaRPr lang="en-US" dirty="0"/>
          </a:p>
          <a:p>
            <a:pPr marL="285750" indent="-285750">
              <a:buFont typeface="Arial" panose="020B0604020202020204" pitchFamily="34" charset="0"/>
              <a:buChar char="•"/>
            </a:pPr>
            <a:r>
              <a:rPr lang="en-US" dirty="0"/>
              <a:t>Consent page- will need to consent for the FTI (federal tax information) to be transferred in. If the student/ parent does not consent they are not eligible for Title IV aid. They will have an option to complete information manually.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Inviting the parents/spouse</a:t>
            </a:r>
          </a:p>
          <a:p>
            <a:pPr>
              <a:lnSpc>
                <a:spcPct val="100000"/>
              </a:lnSpc>
              <a:spcBef>
                <a:spcPts val="0"/>
              </a:spcBef>
              <a:spcAft>
                <a:spcPts val="0"/>
              </a:spcAft>
            </a:pPr>
            <a:endParaRPr lang="en-US"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Content Placeholder 9"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AE564492-91B8-41D2-B57F-49CD575B2452}"/>
              </a:ext>
            </a:extLst>
          </p:cNvPr>
          <p:cNvPicPr>
            <a:picLocks noGrp="1" noChangeAspect="1"/>
          </p:cNvPicPr>
          <p:nvPr>
            <p:ph idx="1"/>
          </p:nvPr>
        </p:nvPicPr>
        <p:blipFill>
          <a:blip r:embed="rId3"/>
          <a:stretch>
            <a:fillRect/>
          </a:stretch>
        </p:blipFill>
        <p:spPr>
          <a:xfrm>
            <a:off x="6952827" y="681577"/>
            <a:ext cx="4037637" cy="5053397"/>
          </a:xfrm>
          <a:prstGeom prst="rect">
            <a:avLst/>
          </a:prstGeom>
          <a:ln w="12700">
            <a:solidFill>
              <a:schemeClr val="tx1"/>
            </a:solidFill>
          </a:ln>
        </p:spPr>
      </p:pic>
    </p:spTree>
    <p:extLst>
      <p:ext uri="{BB962C8B-B14F-4D97-AF65-F5344CB8AC3E}">
        <p14:creationId xmlns:p14="http://schemas.microsoft.com/office/powerpoint/2010/main" val="70174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195" name="Rectangle 19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12"/>
          <p:cNvSpPr txBox="1">
            <a:spLocks noGrp="1"/>
          </p:cNvSpPr>
          <p:nvPr>
            <p:ph type="title"/>
          </p:nvPr>
        </p:nvSpPr>
        <p:spPr>
          <a:xfrm>
            <a:off x="686834" y="1153572"/>
            <a:ext cx="3200400" cy="4461163"/>
          </a:xfrm>
          <a:prstGeom prst="rect">
            <a:avLst/>
          </a:prstGeom>
        </p:spPr>
        <p:txBody>
          <a:bodyPr spcFirstLastPara="1" vert="horz" lIns="91440" tIns="45720" rIns="91440" bIns="45720" rtlCol="0" anchor="ctr" anchorCtr="0">
            <a:normAutofit/>
          </a:bodyPr>
          <a:lstStyle/>
          <a:p>
            <a:r>
              <a:rPr lang="en-US" kern="1200" dirty="0">
                <a:solidFill>
                  <a:srgbClr val="FFFFFF"/>
                </a:solidFill>
                <a:latin typeface="+mj-lt"/>
                <a:ea typeface="+mj-ea"/>
                <a:cs typeface="+mj-cs"/>
              </a:rPr>
              <a:t>Which Parent?</a:t>
            </a:r>
          </a:p>
        </p:txBody>
      </p:sp>
      <p:sp>
        <p:nvSpPr>
          <p:cNvPr id="199" name="Arc 19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420675" y="190677"/>
            <a:ext cx="6906491" cy="3715497"/>
          </a:xfrm>
        </p:spPr>
        <p:txBody>
          <a:bodyPr vert="horz" lIns="91440" tIns="45720" rIns="91440" bIns="45720" rtlCol="0" anchor="ctr">
            <a:normAutofit/>
          </a:bodyPr>
          <a:lstStyle/>
          <a:p>
            <a:r>
              <a:rPr lang="en-US" sz="1800" dirty="0"/>
              <a:t>Dependent Students will be asked to provide information regarding their parent(s)</a:t>
            </a:r>
          </a:p>
          <a:p>
            <a:r>
              <a:rPr lang="en-US" sz="1800" dirty="0"/>
              <a:t>The student will be prompted to invite the parents to complete the parent financials.</a:t>
            </a:r>
          </a:p>
          <a:p>
            <a:r>
              <a:rPr lang="en-US" sz="1800" b="1" dirty="0"/>
              <a:t>Divorced Parent</a:t>
            </a:r>
          </a:p>
          <a:p>
            <a:r>
              <a:rPr lang="en-US" sz="1800" dirty="0"/>
              <a:t>Parent who provides more support. Not who they live with. </a:t>
            </a:r>
          </a:p>
          <a:p>
            <a:r>
              <a:rPr lang="en-US" sz="1800" dirty="0"/>
              <a:t>IF they share support 50/50 the parent with the greater income will provide their info on the FAFSA. </a:t>
            </a:r>
          </a:p>
          <a:p>
            <a:pPr marL="0" indent="0" algn="ctr">
              <a:buNone/>
            </a:pPr>
            <a:r>
              <a:rPr lang="en-US" sz="1800" dirty="0"/>
              <a:t>NEW PARENT WIZARD</a:t>
            </a:r>
          </a:p>
          <a:p>
            <a:pPr marL="0" indent="0">
              <a:buNone/>
            </a:pPr>
            <a:endParaRPr lang="en-US" sz="1800" dirty="0"/>
          </a:p>
          <a:p>
            <a:pPr marL="305435"/>
            <a:endParaRPr lang="en-US" sz="1800" dirty="0"/>
          </a:p>
        </p:txBody>
      </p:sp>
      <p:sp>
        <p:nvSpPr>
          <p:cNvPr id="2" name="Rectangle 1"/>
          <p:cNvSpPr/>
          <p:nvPr/>
        </p:nvSpPr>
        <p:spPr>
          <a:xfrm>
            <a:off x="9957018" y="1256325"/>
            <a:ext cx="184731" cy="461665"/>
          </a:xfrm>
          <a:prstGeom prst="rect">
            <a:avLst/>
          </a:prstGeom>
        </p:spPr>
        <p:txBody>
          <a:bodyPr wrap="none">
            <a:spAutoFit/>
          </a:bodyPr>
          <a:lstStyle/>
          <a:p>
            <a:pPr algn="ctr"/>
            <a:endParaRPr lang="en-US" sz="2400" dirty="0">
              <a:solidFill>
                <a:schemeClr val="bg1"/>
              </a:solidFill>
              <a:latin typeface="Verdana" panose="020B0604030504040204" pitchFamily="34" charset="0"/>
              <a:ea typeface="Verdana" panose="020B0604030504040204" pitchFamily="34" charset="0"/>
            </a:endParaRPr>
          </a:p>
        </p:txBody>
      </p:sp>
      <p:pic>
        <p:nvPicPr>
          <p:cNvPr id="8" name="Content Placeholder 3">
            <a:extLst>
              <a:ext uri="{FF2B5EF4-FFF2-40B4-BE49-F238E27FC236}">
                <a16:creationId xmlns:a16="http://schemas.microsoft.com/office/drawing/2014/main" id="{955F8A6B-0226-4775-87AC-5D06D11599F1}"/>
              </a:ext>
            </a:extLst>
          </p:cNvPr>
          <p:cNvPicPr>
            <a:picLocks noChangeAspect="1"/>
          </p:cNvPicPr>
          <p:nvPr/>
        </p:nvPicPr>
        <p:blipFill>
          <a:blip r:embed="rId3"/>
          <a:stretch>
            <a:fillRect/>
          </a:stretch>
        </p:blipFill>
        <p:spPr>
          <a:xfrm>
            <a:off x="5024761" y="3020246"/>
            <a:ext cx="5513033" cy="3140985"/>
          </a:xfrm>
          <a:prstGeom prst="rect">
            <a:avLst/>
          </a:prstGeom>
        </p:spPr>
      </p:pic>
    </p:spTree>
    <p:extLst>
      <p:ext uri="{BB962C8B-B14F-4D97-AF65-F5344CB8AC3E}">
        <p14:creationId xmlns:p14="http://schemas.microsoft.com/office/powerpoint/2010/main" val="403110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6275</TotalTime>
  <Words>927</Words>
  <Application>Microsoft Office PowerPoint</Application>
  <PresentationFormat>Widescreen</PresentationFormat>
  <Paragraphs>95</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Verdana</vt:lpstr>
      <vt:lpstr>Office Theme</vt:lpstr>
      <vt:lpstr> Montana Counselor Update Fall 2023</vt:lpstr>
      <vt:lpstr>???????</vt:lpstr>
      <vt:lpstr>New Terms and Acronyms</vt:lpstr>
      <vt:lpstr>FEDERAL STUDENT AID ID (FSA ID)</vt:lpstr>
      <vt:lpstr>Create an FSA ID   https://studentaid.gov/fsa-id/create-account/personal-info </vt:lpstr>
      <vt:lpstr>Completing the FAFSA Make sure all contributors already have a    confirmed FSA ID  Start here  https://studentaid.gov/h/apply-for-aid/fafsa </vt:lpstr>
      <vt:lpstr>Select the correct year (2024-2025 for Fall 2024)</vt:lpstr>
      <vt:lpstr>PowerPoint Presentation</vt:lpstr>
      <vt:lpstr>Which Parent?</vt:lpstr>
      <vt:lpstr>Inviting the Parent/Spouse    </vt:lpstr>
      <vt:lpstr>Student Other circumstances    </vt:lpstr>
      <vt:lpstr>FAFSA Changes</vt:lpstr>
      <vt:lpstr>FAFSA Changes</vt:lpstr>
      <vt:lpstr>Student &amp; Parent are able to complete and sign the FAFSA at the same time</vt:lpstr>
      <vt:lpstr>VERIFICATION 2024-2025</vt:lpstr>
      <vt:lpstr>V4 Custom Verification Group</vt:lpstr>
      <vt:lpstr>V5 Aggregate Verification Group</vt:lpstr>
      <vt:lpstr>EXAMPLES OF SPECIAL CIRCUMSTANCES</vt:lpstr>
      <vt:lpstr>QUESTIONS?</vt:lpstr>
    </vt:vector>
  </TitlesOfParts>
  <Company>American Public University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UPDATES For the 2022-2023 School Year</dc:title>
  <dc:creator>Goldman, Emily</dc:creator>
  <cp:lastModifiedBy>Crystal Morris</cp:lastModifiedBy>
  <cp:revision>752</cp:revision>
  <dcterms:created xsi:type="dcterms:W3CDTF">2021-08-25T00:59:43Z</dcterms:created>
  <dcterms:modified xsi:type="dcterms:W3CDTF">2023-10-19T19:32:33Z</dcterms:modified>
</cp:coreProperties>
</file>